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sldIdLst>
    <p:sldId id="256" r:id="rId2"/>
    <p:sldId id="257" r:id="rId3"/>
    <p:sldId id="263" r:id="rId4"/>
    <p:sldId id="258" r:id="rId5"/>
    <p:sldId id="276" r:id="rId6"/>
    <p:sldId id="268" r:id="rId7"/>
    <p:sldId id="278" r:id="rId8"/>
    <p:sldId id="279" r:id="rId9"/>
    <p:sldId id="261" r:id="rId10"/>
    <p:sldId id="271" r:id="rId11"/>
    <p:sldId id="272" r:id="rId12"/>
    <p:sldId id="273" r:id="rId13"/>
    <p:sldId id="274" r:id="rId14"/>
    <p:sldId id="270" r:id="rId15"/>
    <p:sldId id="262" r:id="rId16"/>
    <p:sldId id="281" r:id="rId17"/>
    <p:sldId id="265" r:id="rId18"/>
    <p:sldId id="264" r:id="rId19"/>
    <p:sldId id="277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AAF80-B7D2-4380-A3F9-CC88235C7496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14A2-0851-4852-9B44-F29F26553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175871A-0030-47FC-BCCB-2F149972BF57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D5A0571-87B7-4E5B-BF4D-4A211CFB908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matlabcentral/fileexchange/23445-chan-vese-active-contours-without-edg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CPSC524: Computer Graphics </a:t>
            </a:r>
            <a:r>
              <a:rPr lang="en-US" sz="1400" dirty="0" err="1" smtClean="0"/>
              <a:t>Modelling</a:t>
            </a:r>
            <a:endParaRPr lang="en-US" sz="1400" dirty="0" smtClean="0"/>
          </a:p>
          <a:p>
            <a:r>
              <a:rPr lang="en-US" sz="1400" dirty="0" err="1" smtClean="0"/>
              <a:t>Yasmin</a:t>
            </a:r>
            <a:r>
              <a:rPr lang="en-US" sz="1400" dirty="0" smtClean="0"/>
              <a:t> </a:t>
            </a:r>
            <a:r>
              <a:rPr lang="en-US" sz="1400" dirty="0" err="1" smtClean="0"/>
              <a:t>Halwani</a:t>
            </a:r>
            <a:endParaRPr lang="en-US" sz="1400" dirty="0" smtClean="0"/>
          </a:p>
          <a:p>
            <a:r>
              <a:rPr lang="en-US" sz="1400" dirty="0" smtClean="0"/>
              <a:t>Sara </a:t>
            </a:r>
            <a:r>
              <a:rPr lang="en-US" sz="1400" dirty="0" err="1" smtClean="0"/>
              <a:t>Sheikholeslami</a:t>
            </a:r>
            <a:endParaRPr lang="en-US" sz="1400" dirty="0"/>
          </a:p>
          <a:p>
            <a:r>
              <a:rPr lang="en-US" sz="1400" dirty="0" smtClean="0"/>
              <a:t>University of British Columbia</a:t>
            </a:r>
          </a:p>
          <a:p>
            <a:r>
              <a:rPr lang="en-US" sz="1400" dirty="0" smtClean="0"/>
              <a:t>Dec. 15, 2014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Surface Construction from 3D Ultrasound Data</a:t>
            </a:r>
            <a:endParaRPr lang="en-US" dirty="0"/>
          </a:p>
        </p:txBody>
      </p:sp>
      <p:pic>
        <p:nvPicPr>
          <p:cNvPr id="5" name="Picture 2" descr="C:\Users\Yasmin\Desktop\My courses - Term 1\EECE 433 - Medical Imaging\Project\stradwin\manual segmen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17413" r="33053" b="17953"/>
          <a:stretch/>
        </p:blipFill>
        <p:spPr bwMode="auto">
          <a:xfrm>
            <a:off x="560696" y="4273250"/>
            <a:ext cx="2667000" cy="19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5" t="20532" r="38631" b="39664"/>
          <a:stretch/>
        </p:blipFill>
        <p:spPr bwMode="auto">
          <a:xfrm>
            <a:off x="3352800" y="4698241"/>
            <a:ext cx="1440530" cy="147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9" t="15671" r="32640" b="37873"/>
          <a:stretch/>
        </p:blipFill>
        <p:spPr bwMode="auto">
          <a:xfrm>
            <a:off x="4953000" y="4672698"/>
            <a:ext cx="1879535" cy="150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14267"/>
            <a:ext cx="1676398" cy="122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9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Adaptive Re-meshing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7637"/>
            <a:ext cx="8229600" cy="4525963"/>
          </a:xfrm>
        </p:spPr>
        <p:txBody>
          <a:bodyPr/>
          <a:lstStyle/>
          <a:p>
            <a:r>
              <a:rPr lang="en-CA" sz="2800" dirty="0" smtClean="0"/>
              <a:t>Modify a given a 3D mesh to get a </a:t>
            </a:r>
          </a:p>
          <a:p>
            <a:pPr lvl="1"/>
            <a:r>
              <a:rPr lang="en-CA" sz="2400" dirty="0" smtClean="0"/>
              <a:t>Better mesh</a:t>
            </a:r>
          </a:p>
          <a:p>
            <a:pPr lvl="1"/>
            <a:r>
              <a:rPr lang="en-CA" sz="2400" dirty="0" smtClean="0"/>
              <a:t>Preserve the overall geometry</a:t>
            </a:r>
          </a:p>
          <a:p>
            <a:r>
              <a:rPr lang="en-CA" sz="2800" dirty="0" smtClean="0"/>
              <a:t>Use a sequence </a:t>
            </a:r>
            <a:r>
              <a:rPr lang="en-CA" sz="2800" dirty="0"/>
              <a:t>of </a:t>
            </a:r>
            <a:r>
              <a:rPr lang="en-CA" sz="2800" dirty="0" smtClean="0"/>
              <a:t>local operations </a:t>
            </a:r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4" y="3713051"/>
            <a:ext cx="3667482" cy="261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374" y="3717032"/>
            <a:ext cx="3599746" cy="260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294" y="334770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Original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9757" y="3343719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After 7 iterations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1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Adaptive Re-meshing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7637"/>
            <a:ext cx="8229600" cy="4525963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CA" dirty="0" smtClean="0"/>
              <a:t>Mesh Refinement:</a:t>
            </a:r>
          </a:p>
          <a:p>
            <a:pPr marL="857250" lvl="1" indent="-457200">
              <a:buFontTx/>
              <a:buChar char="-"/>
            </a:pPr>
            <a:r>
              <a:rPr lang="en-CA" dirty="0" smtClean="0"/>
              <a:t>If an edge is longer than a set threshold, split it by adding an extra vertex</a:t>
            </a:r>
            <a:endParaRPr lang="en-CA" dirty="0"/>
          </a:p>
          <a:p>
            <a:pPr marL="400050" lvl="1" indent="0">
              <a:buNone/>
            </a:pPr>
            <a:endParaRPr lang="en-CA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84" y="3338619"/>
            <a:ext cx="2940446" cy="300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04" y="3338619"/>
            <a:ext cx="3030583" cy="300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5184" y="296928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Original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18004" y="2969287"/>
            <a:ext cx="262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One round of Refinement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Adaptive Re-meshing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76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 smtClean="0"/>
              <a:t>(2) Mesh Smoothing</a:t>
            </a:r>
          </a:p>
          <a:p>
            <a:pPr marL="857250" lvl="1" indent="-457200">
              <a:buFontTx/>
              <a:buChar char="-"/>
            </a:pPr>
            <a:r>
              <a:rPr lang="en-CA" sz="2000" dirty="0"/>
              <a:t>Move vertices ON surface to </a:t>
            </a:r>
            <a:r>
              <a:rPr lang="en-CA" sz="2000" dirty="0" smtClean="0"/>
              <a:t>improve sizing/quality</a:t>
            </a:r>
          </a:p>
          <a:p>
            <a:pPr marL="857250" lvl="1" indent="-457200">
              <a:buFontTx/>
              <a:buChar char="-"/>
            </a:pPr>
            <a:r>
              <a:rPr lang="en-CA" sz="2000" dirty="0" smtClean="0"/>
              <a:t>Normal error: The difference between the original vertex normals </a:t>
            </a:r>
          </a:p>
          <a:p>
            <a:pPr marL="0" indent="0">
              <a:buNone/>
            </a:pPr>
            <a:endParaRPr lang="en-CA" sz="2000" dirty="0" smtClean="0"/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283861" y="320588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Original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725" y="3205887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One round of Smoothing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61" y="3575219"/>
            <a:ext cx="2736243" cy="271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76" y="3575219"/>
            <a:ext cx="2639924" cy="271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Adaptive Re-meshing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48182"/>
            <a:ext cx="8229600" cy="2241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 smtClean="0"/>
              <a:t>(3) Edge Flip</a:t>
            </a:r>
          </a:p>
          <a:p>
            <a:pPr lvl="1">
              <a:buFontTx/>
              <a:buChar char="-"/>
            </a:pPr>
            <a:r>
              <a:rPr lang="en-CA" sz="2000" dirty="0" smtClean="0"/>
              <a:t>Given </a:t>
            </a:r>
            <a:r>
              <a:rPr lang="en-CA" sz="2000" dirty="0"/>
              <a:t>2 neighboring triangles, flip one diagonal if longer than the </a:t>
            </a:r>
            <a:r>
              <a:rPr lang="en-CA" sz="2000" dirty="0" smtClean="0"/>
              <a:t>other</a:t>
            </a:r>
          </a:p>
          <a:p>
            <a:pPr lvl="1">
              <a:buFontTx/>
              <a:buChar char="-"/>
            </a:pPr>
            <a:r>
              <a:rPr lang="en-CA" sz="2000" dirty="0" smtClean="0"/>
              <a:t>Smoothness </a:t>
            </a:r>
            <a:r>
              <a:rPr lang="en-CA" sz="2000" dirty="0"/>
              <a:t>Error: Difference between the current face normal, and the original vertex normals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736" y="319935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Original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3172326"/>
            <a:ext cx="237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One round of Edge-Flip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36" y="3589722"/>
            <a:ext cx="2774294" cy="27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89722"/>
            <a:ext cx="2720785" cy="27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69309" y="1514277"/>
            <a:ext cx="8898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/>
              <a:t>The mesh on the surface looks </a:t>
            </a:r>
            <a:r>
              <a:rPr lang="en-CA" sz="2400" dirty="0" smtClean="0"/>
              <a:t>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/>
              <a:t>But </a:t>
            </a:r>
            <a:r>
              <a:rPr lang="en-CA" sz="2400" dirty="0"/>
              <a:t>the </a:t>
            </a:r>
            <a:r>
              <a:rPr lang="en-CA" sz="2400" dirty="0" smtClean="0"/>
              <a:t>general geometry hasn’t changed</a:t>
            </a:r>
            <a:r>
              <a:rPr lang="en-CA" sz="2400" dirty="0"/>
              <a:t>!</a:t>
            </a:r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89414"/>
            <a:ext cx="4329006" cy="31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3" y="3089415"/>
            <a:ext cx="4127903" cy="31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33174" y="269305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Before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599" y="269305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After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Re-meshing makes the mesh triangles better, but preserves the geometry</a:t>
            </a:r>
          </a:p>
          <a:p>
            <a:r>
              <a:rPr lang="en-CA" dirty="0"/>
              <a:t>The noise in marching cubes distorts the general geometry</a:t>
            </a:r>
          </a:p>
          <a:p>
            <a:r>
              <a:rPr lang="en-CA" dirty="0"/>
              <a:t>Contour de-noising doesn’t solve the problems (makes it better, but doesn’t remove the steps)</a:t>
            </a:r>
          </a:p>
          <a:p>
            <a:r>
              <a:rPr lang="en-CA" dirty="0"/>
              <a:t>Solution: mesh de-noising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Limitations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Marching Cubes:</a:t>
            </a:r>
          </a:p>
          <a:p>
            <a:r>
              <a:rPr lang="en-CA" sz="2000" dirty="0" smtClean="0"/>
              <a:t>Spacing should be manually set (z-axis)</a:t>
            </a:r>
          </a:p>
          <a:p>
            <a:r>
              <a:rPr lang="en-CA" sz="2000" dirty="0" smtClean="0"/>
              <a:t>Increasing resolution increases noise</a:t>
            </a:r>
          </a:p>
          <a:p>
            <a:r>
              <a:rPr lang="en-CA" sz="2000" dirty="0" smtClean="0"/>
              <a:t>Requires extensive mesh de-noising</a:t>
            </a:r>
          </a:p>
          <a:p>
            <a:pPr marL="0" indent="0">
              <a:buNone/>
            </a:pPr>
            <a:endParaRPr lang="en-CA" sz="2000" dirty="0" smtClean="0"/>
          </a:p>
          <a:p>
            <a:pPr marL="0" indent="0">
              <a:buNone/>
            </a:pPr>
            <a:r>
              <a:rPr lang="en-CA" dirty="0" smtClean="0"/>
              <a:t>Re-meshing</a:t>
            </a:r>
          </a:p>
          <a:p>
            <a:r>
              <a:rPr lang="en-CA" sz="2400" dirty="0" smtClean="0"/>
              <a:t>Hard to find good thresholds </a:t>
            </a:r>
          </a:p>
          <a:p>
            <a:r>
              <a:rPr lang="en-CA" sz="2400" dirty="0" smtClean="0"/>
              <a:t>The number of Iterations and the sequence of local operations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455779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74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All phantom 3DUS images are obtained from Robotics and Control Lab, UBC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>
                <a:hlinkClick r:id="rId2"/>
              </a:rPr>
              <a:t>Chan </a:t>
            </a:r>
            <a:r>
              <a:rPr lang="en-US" dirty="0" err="1">
                <a:hlinkClick r:id="rId2"/>
              </a:rPr>
              <a:t>Vese</a:t>
            </a:r>
            <a:r>
              <a:rPr lang="en-US" dirty="0">
                <a:hlinkClick r:id="rId2"/>
              </a:rPr>
              <a:t> Active Contours without edges: MATLAB code written by </a:t>
            </a:r>
            <a:r>
              <a:rPr lang="en-US" dirty="0" err="1">
                <a:hlinkClick r:id="rId2"/>
              </a:rPr>
              <a:t>Yue</a:t>
            </a:r>
            <a:r>
              <a:rPr lang="en-US" dirty="0">
                <a:hlinkClick r:id="rId2"/>
              </a:rPr>
              <a:t> Wu, </a:t>
            </a:r>
            <a:r>
              <a:rPr lang="en-US" dirty="0" smtClean="0">
                <a:hlinkClick r:id="rId2"/>
              </a:rPr>
              <a:t>2009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1030" y="3573015"/>
            <a:ext cx="660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ym typeface="Wingdings" pitchFamily="2" charset="2"/>
              </a:rPr>
              <a:t>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67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&amp; Construction Methods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27048"/>
            <a:ext cx="5565648" cy="1624953"/>
          </a:xfrm>
        </p:spPr>
        <p:txBody>
          <a:bodyPr/>
          <a:lstStyle/>
          <a:p>
            <a:r>
              <a:rPr lang="en-US" dirty="0" smtClean="0"/>
              <a:t>Image Segmentation</a:t>
            </a:r>
          </a:p>
          <a:p>
            <a:pPr lvl="1"/>
            <a:r>
              <a:rPr lang="en-US" dirty="0" smtClean="0"/>
              <a:t>Edge-based segmentation: </a:t>
            </a:r>
            <a:br>
              <a:rPr lang="en-US" dirty="0" smtClean="0"/>
            </a:br>
            <a:r>
              <a:rPr lang="en-US" dirty="0" smtClean="0"/>
              <a:t>Marker-Controlled Watershed Method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6" t="55928" b="13768"/>
          <a:stretch/>
        </p:blipFill>
        <p:spPr bwMode="auto">
          <a:xfrm>
            <a:off x="5955631" y="1828800"/>
            <a:ext cx="2686985" cy="109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28288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6324600"/>
            <a:ext cx="87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   Image Source: </a:t>
            </a:r>
            <a:r>
              <a:rPr lang="en-US" sz="1000" dirty="0"/>
              <a:t>Y.-H. Wang, “Tutorial: Image Segmentation,” </a:t>
            </a:r>
            <a:r>
              <a:rPr lang="en-US" sz="1000" i="1" dirty="0"/>
              <a:t>National Taiwan University, Taipei</a:t>
            </a:r>
            <a:r>
              <a:rPr lang="en-US" sz="1000" dirty="0"/>
              <a:t>, 2010, pp. </a:t>
            </a:r>
            <a:r>
              <a:rPr lang="en-US" sz="1000" dirty="0" smtClean="0"/>
              <a:t>1-36.</a:t>
            </a:r>
          </a:p>
          <a:p>
            <a:r>
              <a:rPr lang="en-US" sz="1000" dirty="0" smtClean="0"/>
              <a:t>** Image Source: Lecture slides on Marching Cubes from CPSC524 - UBC 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6135984" y="2957789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Watershed segmentation concept*</a:t>
            </a:r>
            <a:endParaRPr lang="en-US" sz="11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4" y="3796408"/>
            <a:ext cx="1036556" cy="82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52400" y="2963481"/>
            <a:ext cx="4137660" cy="16249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Contour Extraction</a:t>
            </a:r>
          </a:p>
          <a:p>
            <a:pPr lvl="1"/>
            <a:r>
              <a:rPr lang="en-US" dirty="0" smtClean="0"/>
              <a:t>Snakes/Active Contours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" y="4609135"/>
            <a:ext cx="5029200" cy="16249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Surface Construction</a:t>
            </a:r>
          </a:p>
          <a:p>
            <a:pPr lvl="1"/>
            <a:r>
              <a:rPr lang="en-US" dirty="0" smtClean="0"/>
              <a:t>Marching Cubes</a:t>
            </a:r>
            <a:br>
              <a:rPr lang="en-US" dirty="0" smtClean="0"/>
            </a:br>
            <a:r>
              <a:rPr lang="en-US" dirty="0" smtClean="0"/>
              <a:t>Based on </a:t>
            </a:r>
            <a:r>
              <a:rPr lang="en-US" dirty="0" err="1" smtClean="0"/>
              <a:t>iso</a:t>
            </a:r>
            <a:r>
              <a:rPr lang="en-US" dirty="0" smtClean="0"/>
              <a:t>-surface value = 255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5" y="3809104"/>
            <a:ext cx="1100591" cy="85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09104"/>
            <a:ext cx="1070476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Yasmin\Desktop\My courses - Term 1\EECE 433 - Medical Imaging\Project\MATLAB\Slices\active_contour\s_c_slices007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61" y="3775956"/>
            <a:ext cx="1597930" cy="10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4572000" y="4419601"/>
            <a:ext cx="517026" cy="10536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107374" y="4080711"/>
            <a:ext cx="2565356" cy="1472557"/>
            <a:chOff x="6107374" y="3683321"/>
            <a:chExt cx="2565356" cy="1472557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374" y="3683321"/>
              <a:ext cx="1479957" cy="14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843" y="3683322"/>
              <a:ext cx="1084887" cy="147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ight Arrow 14"/>
          <p:cNvSpPr/>
          <p:nvPr/>
        </p:nvSpPr>
        <p:spPr>
          <a:xfrm>
            <a:off x="3810000" y="4080711"/>
            <a:ext cx="723900" cy="33888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107374" y="5655190"/>
            <a:ext cx="2506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An example of marching cubes algorithm output**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22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  <p:bldP spid="12" grpId="0"/>
      <p:bldP spid="15" grpId="0" animBg="1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Data Generation</a:t>
            </a:r>
          </a:p>
          <a:p>
            <a:r>
              <a:rPr lang="en-US" dirty="0" smtClean="0"/>
              <a:t>Mesh Construction: Marching Cubes</a:t>
            </a:r>
          </a:p>
          <a:p>
            <a:r>
              <a:rPr lang="en-US" dirty="0" smtClean="0"/>
              <a:t>Contour </a:t>
            </a:r>
            <a:r>
              <a:rPr lang="en-US" dirty="0" err="1" smtClean="0"/>
              <a:t>Denoising</a:t>
            </a:r>
            <a:endParaRPr lang="en-US" dirty="0" smtClean="0"/>
          </a:p>
          <a:p>
            <a:r>
              <a:rPr lang="en-US" dirty="0" err="1" smtClean="0"/>
              <a:t>Remeshing</a:t>
            </a:r>
            <a:endParaRPr lang="en-US" dirty="0" smtClean="0"/>
          </a:p>
          <a:p>
            <a:r>
              <a:rPr lang="en-US" dirty="0" smtClean="0"/>
              <a:t>Conclusion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08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4177" y="1754852"/>
            <a:ext cx="3483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Stradwin</a:t>
            </a:r>
            <a:r>
              <a:rPr lang="en-US" sz="1600" b="1" dirty="0" smtClean="0"/>
              <a:t> Output (Manual </a:t>
            </a:r>
            <a:r>
              <a:rPr lang="en-US" sz="1600" b="1" dirty="0" err="1" smtClean="0"/>
              <a:t>Seg</a:t>
            </a:r>
            <a:r>
              <a:rPr lang="en-US" sz="1600" b="1" dirty="0" smtClean="0"/>
              <a:t>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146" y="1754852"/>
            <a:ext cx="37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MATLAB Output (Automatic </a:t>
            </a:r>
            <a:r>
              <a:rPr lang="en-US" sz="1600" b="1" dirty="0" err="1" smtClean="0"/>
              <a:t>Seg</a:t>
            </a:r>
            <a:r>
              <a:rPr lang="en-US" sz="1600" b="1" dirty="0" smtClean="0"/>
              <a:t>.)</a:t>
            </a:r>
            <a:endParaRPr lang="en-US" sz="1600" b="1" dirty="0"/>
          </a:p>
        </p:txBody>
      </p:sp>
      <p:pic>
        <p:nvPicPr>
          <p:cNvPr id="4098" name="Picture 2" descr="C:\Users\Yasmin\Desktop\My courses - Term 1\EECE 433 - Medical Imaging\Project\stradwin\manual segmen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17413" r="33053" b="17953"/>
          <a:stretch/>
        </p:blipFill>
        <p:spPr bwMode="auto">
          <a:xfrm>
            <a:off x="228600" y="2609587"/>
            <a:ext cx="1902997" cy="19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5" t="20532" r="38631" b="39664"/>
          <a:stretch/>
        </p:blipFill>
        <p:spPr bwMode="auto">
          <a:xfrm>
            <a:off x="2286000" y="2345878"/>
            <a:ext cx="2438400" cy="250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4" t="14967" r="32523" b="38747"/>
          <a:stretch/>
        </p:blipFill>
        <p:spPr bwMode="auto">
          <a:xfrm>
            <a:off x="5513075" y="2345878"/>
            <a:ext cx="3127669" cy="250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4724400"/>
            <a:ext cx="3966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Advantages: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1. Smooth surface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2. Accurate data (due to 	manual segmentation)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574" y="5603265"/>
            <a:ext cx="4831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Disadvantages:</a:t>
            </a:r>
          </a:p>
          <a:p>
            <a:r>
              <a:rPr lang="en-US" sz="1400" dirty="0">
                <a:solidFill>
                  <a:srgbClr val="C00000"/>
                </a:solidFill>
              </a:rPr>
              <a:t>	</a:t>
            </a:r>
            <a:r>
              <a:rPr lang="en-US" sz="1400" dirty="0" smtClean="0">
                <a:solidFill>
                  <a:srgbClr val="C00000"/>
                </a:solidFill>
              </a:rPr>
              <a:t>1. Manual</a:t>
            </a:r>
          </a:p>
          <a:p>
            <a:r>
              <a:rPr lang="en-US" sz="1400" dirty="0">
                <a:solidFill>
                  <a:srgbClr val="C00000"/>
                </a:solidFill>
              </a:rPr>
              <a:t>	</a:t>
            </a:r>
            <a:r>
              <a:rPr lang="en-US" sz="1400" dirty="0" smtClean="0">
                <a:solidFill>
                  <a:srgbClr val="C00000"/>
                </a:solidFill>
              </a:rPr>
              <a:t>2. Possible loss of details (refer to figure above)</a:t>
            </a:r>
          </a:p>
          <a:p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204" y="4953000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Advantage: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1. Automatic / Fast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5151" y="5446693"/>
            <a:ext cx="3540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Disadvantage:</a:t>
            </a:r>
          </a:p>
          <a:p>
            <a:r>
              <a:rPr lang="en-US" sz="1400" dirty="0">
                <a:solidFill>
                  <a:srgbClr val="C00000"/>
                </a:solidFill>
              </a:rPr>
              <a:t>	</a:t>
            </a:r>
            <a:r>
              <a:rPr lang="en-US" sz="1400" dirty="0" smtClean="0">
                <a:solidFill>
                  <a:srgbClr val="C00000"/>
                </a:solidFill>
              </a:rPr>
              <a:t>1. noisy mesh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	</a:t>
            </a:r>
            <a:r>
              <a:rPr lang="en-US" sz="1400" dirty="0" smtClean="0">
                <a:solidFill>
                  <a:srgbClr val="C00000"/>
                </a:solidFill>
              </a:rPr>
              <a:t>(due to noisy contours + 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	</a:t>
            </a:r>
            <a:r>
              <a:rPr lang="en-US" sz="1400" dirty="0" smtClean="0">
                <a:solidFill>
                  <a:srgbClr val="C00000"/>
                </a:solidFill>
              </a:rPr>
              <a:t>marching cubes)</a:t>
            </a:r>
          </a:p>
        </p:txBody>
      </p:sp>
    </p:spTree>
    <p:extLst>
      <p:ext uri="{BB962C8B-B14F-4D97-AF65-F5344CB8AC3E}">
        <p14:creationId xmlns:p14="http://schemas.microsoft.com/office/powerpoint/2010/main" val="38073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pic>
        <p:nvPicPr>
          <p:cNvPr id="1026" name="Picture 2" descr="C:\Users\Yasmin\Desktop\My courses - Term 1\EECE 433 - Medical Imaging\Project\presentation\3dus-outp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3" b="89899" l="10000" r="957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04" r="28129"/>
          <a:stretch/>
        </p:blipFill>
        <p:spPr bwMode="auto">
          <a:xfrm>
            <a:off x="5715000" y="1808018"/>
            <a:ext cx="325581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73327" y="2135332"/>
            <a:ext cx="3980798" cy="2812473"/>
            <a:chOff x="457200" y="1828800"/>
            <a:chExt cx="3980798" cy="2812473"/>
          </a:xfrm>
        </p:grpSpPr>
        <p:pic>
          <p:nvPicPr>
            <p:cNvPr id="1027" name="Picture 3" descr="C:\Users\Yasmin\Desktop\My courses - Term 1\EECE 433 - Medical Imaging\Project\stradwin\slice68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6" b="16058"/>
            <a:stretch/>
          </p:blipFill>
          <p:spPr bwMode="auto">
            <a:xfrm>
              <a:off x="457200" y="1828800"/>
              <a:ext cx="3371198" cy="220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Yasmin\Desktop\My courses - Term 1\EECE 433 - Medical Imaging\Project\stradwin\slice68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6" b="16058"/>
            <a:stretch/>
          </p:blipFill>
          <p:spPr bwMode="auto">
            <a:xfrm>
              <a:off x="609600" y="1981200"/>
              <a:ext cx="3371198" cy="220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Yasmin\Desktop\My courses - Term 1\EECE 433 - Medical Imaging\Project\stradwin\slice68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6" b="16058"/>
            <a:stretch/>
          </p:blipFill>
          <p:spPr bwMode="auto">
            <a:xfrm>
              <a:off x="762000" y="2133600"/>
              <a:ext cx="3371198" cy="220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Yasmin\Desktop\My courses - Term 1\EECE 433 - Medical Imaging\Project\stradwin\slice68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6" b="16058"/>
            <a:stretch/>
          </p:blipFill>
          <p:spPr bwMode="auto">
            <a:xfrm>
              <a:off x="914400" y="2286000"/>
              <a:ext cx="3371198" cy="220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Yasmin\Desktop\My courses - Term 1\EECE 433 - Medical Imaging\Project\stradwin\slice68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6" b="16058"/>
            <a:stretch/>
          </p:blipFill>
          <p:spPr bwMode="auto">
            <a:xfrm>
              <a:off x="1066800" y="2438400"/>
              <a:ext cx="3371198" cy="220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ight Arrow 4"/>
          <p:cNvSpPr/>
          <p:nvPr/>
        </p:nvSpPr>
        <p:spPr>
          <a:xfrm>
            <a:off x="4572000" y="2989117"/>
            <a:ext cx="1226239" cy="879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7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828799"/>
          </a:xfrm>
        </p:spPr>
        <p:txBody>
          <a:bodyPr>
            <a:normAutofit/>
          </a:bodyPr>
          <a:lstStyle/>
          <a:p>
            <a:r>
              <a:rPr lang="en-US" dirty="0" smtClean="0"/>
              <a:t>3D US Data Visualization</a:t>
            </a:r>
          </a:p>
          <a:p>
            <a:pPr lvl="1"/>
            <a:r>
              <a:rPr lang="en-US" dirty="0" smtClean="0"/>
              <a:t>Segmentation </a:t>
            </a:r>
          </a:p>
          <a:p>
            <a:pPr lvl="1"/>
            <a:r>
              <a:rPr lang="en-US" dirty="0" smtClean="0"/>
              <a:t>Surface Construction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6400754"/>
            <a:ext cx="7696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   Image Source: L.B. Cruz, “Basics on 3D Ultrasound,” </a:t>
            </a:r>
            <a:r>
              <a:rPr lang="en-US" sz="1000" i="1" dirty="0" err="1" smtClean="0"/>
              <a:t>Jaypee</a:t>
            </a:r>
            <a:r>
              <a:rPr lang="en-US" sz="1000" i="1" dirty="0" smtClean="0"/>
              <a:t> Journals</a:t>
            </a:r>
            <a:r>
              <a:rPr lang="en-US" sz="1000" dirty="0" smtClean="0"/>
              <a:t>, vol. 2, no. 4, 2008, pp. 83. </a:t>
            </a:r>
          </a:p>
        </p:txBody>
      </p:sp>
      <p:pic>
        <p:nvPicPr>
          <p:cNvPr id="1027" name="Picture 3" descr="C:\Users\Yasmin\Desktop\My courses - Term 1\EECE 433 - Medical Imaging\Project\presentation\3d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16" y="3270290"/>
            <a:ext cx="3521294" cy="256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5506" y="6013490"/>
            <a:ext cx="22381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3DUS Data Acquisition Process *</a:t>
            </a:r>
            <a:endParaRPr lang="en-US" sz="1100" dirty="0"/>
          </a:p>
        </p:txBody>
      </p:sp>
      <p:pic>
        <p:nvPicPr>
          <p:cNvPr id="1028" name="Picture 4" descr="C:\Users\Yasmin\Desktop\My courses - Term 1\EECE 433 - Medical Imaging\Project\presentation\fetus3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/>
          <a:stretch/>
        </p:blipFill>
        <p:spPr bwMode="auto">
          <a:xfrm>
            <a:off x="838200" y="3729735"/>
            <a:ext cx="2852568" cy="2331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71451" y="6062246"/>
            <a:ext cx="1786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3DUS Image of a Fetus *</a:t>
            </a:r>
            <a:endParaRPr lang="en-US" sz="11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31342" y="2209800"/>
            <a:ext cx="3306851" cy="804922"/>
            <a:chOff x="2831342" y="2260391"/>
            <a:chExt cx="3306851" cy="80492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831342" y="2455713"/>
              <a:ext cx="2338316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69658" y="226039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Manual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819400" y="3015401"/>
            <a:ext cx="23383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57716" y="283073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Automatic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457200" y="1447800"/>
            <a:ext cx="4038600" cy="59228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3D US Acquisition</a:t>
            </a:r>
          </a:p>
        </p:txBody>
      </p:sp>
    </p:spTree>
    <p:extLst>
      <p:ext uri="{BB962C8B-B14F-4D97-AF65-F5344CB8AC3E}">
        <p14:creationId xmlns:p14="http://schemas.microsoft.com/office/powerpoint/2010/main" val="17907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12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8626" y="1894059"/>
            <a:ext cx="1657229" cy="1737602"/>
            <a:chOff x="152400" y="1600201"/>
            <a:chExt cx="1853036" cy="194290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2" t="18366" r="17686" b="22631"/>
            <a:stretch/>
          </p:blipFill>
          <p:spPr bwMode="auto">
            <a:xfrm>
              <a:off x="457200" y="1600201"/>
              <a:ext cx="1548236" cy="129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" y="2958067"/>
              <a:ext cx="1850118" cy="58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Prostate Phantom </a:t>
              </a:r>
            </a:p>
            <a:p>
              <a:pPr algn="ctr"/>
              <a:r>
                <a:rPr lang="en-US" sz="1400" dirty="0" smtClean="0"/>
                <a:t>at RCL</a:t>
              </a:r>
              <a:endParaRPr lang="en-US" sz="1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81125" y="1894059"/>
            <a:ext cx="1685957" cy="1729869"/>
            <a:chOff x="2127071" y="2314122"/>
            <a:chExt cx="1685957" cy="1729869"/>
          </a:xfrm>
        </p:grpSpPr>
        <p:grpSp>
          <p:nvGrpSpPr>
            <p:cNvPr id="8" name="Group 7"/>
            <p:cNvGrpSpPr/>
            <p:nvPr/>
          </p:nvGrpSpPr>
          <p:grpSpPr>
            <a:xfrm>
              <a:off x="2127071" y="2314122"/>
              <a:ext cx="1493991" cy="1171231"/>
              <a:chOff x="3429000" y="2590800"/>
              <a:chExt cx="2562225" cy="1976438"/>
            </a:xfrm>
          </p:grpSpPr>
          <p:pic>
            <p:nvPicPr>
              <p:cNvPr id="10" name="Picture 6" descr="C:\Users\Yasmin\Desktop\My courses - Term 1\EECE 433 - Medical Imaging\Project\MATLAB\Slices\slices0007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9000" y="2590800"/>
                <a:ext cx="2105025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7" descr="C:\Users\Yasmin\Desktop\My courses - Term 1\EECE 433 - Medical Imaging\Project\MATLAB\Slices\slices0014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488" y="2747963"/>
                <a:ext cx="2105025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C:\Users\Yasmin\Desktop\My courses - Term 1\EECE 433 - Medical Imaging\Project\MATLAB\Slices\slices003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9975" y="2900363"/>
                <a:ext cx="2105025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9" descr="C:\Users\Yasmin\Desktop\My courses - Term 1\EECE 433 - Medical Imaging\Project\MATLAB\Slices\slices005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3800" y="3052763"/>
                <a:ext cx="2105025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C:\Users\Yasmin\Desktop\My courses - Term 1\EECE 433 - Medical Imaging\Project\MATLAB\Slices\slices0075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6200" y="3205163"/>
                <a:ext cx="2105025" cy="136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2201689" y="3520771"/>
              <a:ext cx="1611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Prostate Phantom</a:t>
              </a:r>
            </a:p>
            <a:p>
              <a:pPr algn="ctr"/>
              <a:r>
                <a:rPr lang="en-US" sz="1400" dirty="0" smtClean="0"/>
                <a:t> 3D US Data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9029" y="3950732"/>
            <a:ext cx="2911301" cy="2409916"/>
            <a:chOff x="305285" y="4387776"/>
            <a:chExt cx="2755665" cy="2281083"/>
          </a:xfrm>
        </p:grpSpPr>
        <p:sp>
          <p:nvSpPr>
            <p:cNvPr id="41" name="Rectangle 40"/>
            <p:cNvSpPr/>
            <p:nvPr/>
          </p:nvSpPr>
          <p:spPr>
            <a:xfrm>
              <a:off x="305285" y="4413134"/>
              <a:ext cx="2755665" cy="22557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37127" y="4387776"/>
              <a:ext cx="2723823" cy="2281083"/>
              <a:chOff x="355226" y="3429000"/>
              <a:chExt cx="2723823" cy="228108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55226" y="3429000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Automatic Segmentation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7" name="Picture 4" descr="http://www.peteletrica.uff.br/wp-content/uploads/2013/04/physics_tools_matlab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21" t="3838" r="4728" b="11729"/>
              <a:stretch/>
            </p:blipFill>
            <p:spPr bwMode="auto">
              <a:xfrm>
                <a:off x="409309" y="4175623"/>
                <a:ext cx="943710" cy="110434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1481006" y="3885190"/>
                <a:ext cx="1193855" cy="891600"/>
                <a:chOff x="5513322" y="4267200"/>
                <a:chExt cx="2640078" cy="1971675"/>
              </a:xfrm>
            </p:grpSpPr>
            <p:pic>
              <p:nvPicPr>
                <p:cNvPr id="19" name="Picture 13" descr="C:\Users\Yasmin\Desktop\My courses - Term 1\EECE 433 - Medical Imaging\Project\MATLAB\Slices\segmented\s_slices0016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13322" y="4267200"/>
                  <a:ext cx="2105025" cy="136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4" descr="C:\Users\Yasmin\Desktop\My courses - Term 1\EECE 433 - Medical Imaging\Project\MATLAB\Slices\segmented\s_slices0018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1709" y="4429125"/>
                  <a:ext cx="2105025" cy="136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5" descr="C:\Users\Yasmin\Desktop\My courses - Term 1\EECE 433 - Medical Imaging\Project\MATLAB\Slices\segmented\s_slices0018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1200" y="4572000"/>
                  <a:ext cx="2105025" cy="136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6" descr="C:\Users\Yasmin\Desktop\My courses - Term 1\EECE 433 - Medical Imaging\Project\MATLAB\Slices\segmented\s_slices0018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3600" y="4724400"/>
                  <a:ext cx="2105025" cy="136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7" descr="C:\Users\Yasmin\Desktop\My courses - Term 1\EECE 433 - Medical Imaging\Project\MATLAB\Slices\segmented\s_slices0068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8375" y="4876800"/>
                  <a:ext cx="2105025" cy="136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1616947" y="4868012"/>
                <a:ext cx="1163926" cy="842071"/>
                <a:chOff x="2933181" y="4325874"/>
                <a:chExt cx="2644184" cy="1913001"/>
              </a:xfrm>
            </p:grpSpPr>
            <p:pic>
              <p:nvPicPr>
                <p:cNvPr id="25" name="Picture 18" descr="C:\Users\Yasmin\Desktop\My courses - Term 1\EECE 433 - Medical Imaging\Project\MATLAB\Slices\active_contour\s_c_slices0012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33181" y="4325874"/>
                  <a:ext cx="2040180" cy="1316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19" descr="C:\Users\Yasmin\Desktop\My courses - Term 1\EECE 433 - Medical Imaging\Project\MATLAB\Slices\active_contour\s_c_slices0063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9676" y="4491037"/>
                  <a:ext cx="2000489" cy="12906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9" descr="C:\Users\Yasmin\Desktop\My courses - Term 1\EECE 433 - Medical Imaging\Project\MATLAB\Slices\active_contour\s_c_slices0063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72076" y="4643437"/>
                  <a:ext cx="2000489" cy="12906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19" descr="C:\Users\Yasmin\Desktop\My courses - Term 1\EECE 433 - Medical Imaging\Project\MATLAB\Slices\active_contour\s_c_slices0063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4476" y="4795837"/>
                  <a:ext cx="2000489" cy="12906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19" descr="C:\Users\Yasmin\Desktop\My courses - Term 1\EECE 433 - Medical Imaging\Project\MATLAB\Slices\active_contour\s_c_slices0063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6876" y="4948237"/>
                  <a:ext cx="2000489" cy="12906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38" name="TextBox 37"/>
          <p:cNvSpPr txBox="1"/>
          <p:nvPr/>
        </p:nvSpPr>
        <p:spPr>
          <a:xfrm>
            <a:off x="305285" y="14478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Data Acquisition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05285" y="358140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2. Image Segmentation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988412" y="3722052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4. Mesh Construction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13838" y="372277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5. Re-meshing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389047" y="1447800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3. Basic Contour De-noising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630593" y="1894059"/>
            <a:ext cx="3046639" cy="1137203"/>
            <a:chOff x="5604242" y="2077504"/>
            <a:chExt cx="3046639" cy="1137203"/>
          </a:xfrm>
        </p:grpSpPr>
        <p:pic>
          <p:nvPicPr>
            <p:cNvPr id="50" name="Picture 2" descr="C:\Users\Yasmin\Dropbox\Computer Graphics Modelling Project\cartel-mesh generation\images\s_c_slices0006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0" t="12734" r="20516" b="10246"/>
            <a:stretch/>
          </p:blipFill>
          <p:spPr bwMode="auto">
            <a:xfrm>
              <a:off x="5604242" y="2077504"/>
              <a:ext cx="1177558" cy="113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Yasmin\Dropbox\Computer Graphics Modelling Project\cartel-mesh generation\images - Copy\s_c_slices0006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t="9242" r="19555" b="14694"/>
            <a:stretch/>
          </p:blipFill>
          <p:spPr bwMode="auto">
            <a:xfrm>
              <a:off x="7391400" y="2077505"/>
              <a:ext cx="1259481" cy="113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6781800" y="2471528"/>
              <a:ext cx="609600" cy="322826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3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5" t="25783"/>
          <a:stretch/>
        </p:blipFill>
        <p:spPr bwMode="auto">
          <a:xfrm>
            <a:off x="4502340" y="4105007"/>
            <a:ext cx="1920168" cy="211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1" t="26356"/>
          <a:stretch/>
        </p:blipFill>
        <p:spPr bwMode="auto">
          <a:xfrm>
            <a:off x="6770786" y="4092105"/>
            <a:ext cx="1774762" cy="210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Cubes</a:t>
            </a:r>
            <a:endParaRPr lang="en-US" dirty="0"/>
          </a:p>
        </p:txBody>
      </p:sp>
      <p:pic>
        <p:nvPicPr>
          <p:cNvPr id="2050" name="Picture 2" descr="http://paulbourke.net/geometry/polygonise/polygonis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935437"/>
            <a:ext cx="4419599" cy="2279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alphanew.net/articles/marchoptim/gri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3" b="9261"/>
          <a:stretch/>
        </p:blipFill>
        <p:spPr bwMode="auto">
          <a:xfrm>
            <a:off x="248529" y="1459998"/>
            <a:ext cx="4151324" cy="232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380351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Mesh Grid</a:t>
            </a:r>
            <a:endParaRPr lang="en-US" dirty="0"/>
          </a:p>
        </p:txBody>
      </p:sp>
      <p:pic>
        <p:nvPicPr>
          <p:cNvPr id="2053" name="Picture 5" descr="C:\Users\Yasmin\Dropbox\Computer Graphics Modelling Project\cartel-mesh generation\images\s_c_slices0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59" y="1219200"/>
            <a:ext cx="1636541" cy="105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8200770" lon="2452147" rev="19605006"/>
            </a:camera>
            <a:lightRig rig="threePt" dir="t">
              <a:rot lat="0" lon="0" rev="1800000"/>
            </a:lightRig>
          </a:scene3d>
          <a:sp3d contourW="6350" prstMaterial="matte">
            <a:bevelT w="1524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Yasmin\Dropbox\Computer Graphics Modelling Project\cartel-mesh generation\images\s_c_slices0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68367"/>
            <a:ext cx="1636541" cy="105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8200770" lon="2452147" rev="19605006"/>
            </a:camera>
            <a:lightRig rig="threePt" dir="t">
              <a:rot lat="0" lon="0" rev="1800000"/>
            </a:lightRig>
          </a:scene3d>
          <a:sp3d contourW="6350" prstMaterial="matte">
            <a:bevelT w="1524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Yasmin\Dropbox\Computer Graphics Modelling Project\cartel-mesh generation\images\s_c_slices0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06567"/>
            <a:ext cx="1636541" cy="105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8200770" lon="2452147" rev="19605006"/>
            </a:camera>
            <a:lightRig rig="threePt" dir="t">
              <a:rot lat="0" lon="0" rev="1800000"/>
            </a:lightRig>
          </a:scene3d>
          <a:sp3d contourW="6350" prstMaterial="matte">
            <a:bevelT w="1524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050" idx="1"/>
          </p:cNvCxnSpPr>
          <p:nvPr/>
        </p:nvCxnSpPr>
        <p:spPr>
          <a:xfrm flipH="1" flipV="1">
            <a:off x="3124202" y="3803516"/>
            <a:ext cx="1142998" cy="1271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7801" y="4399002"/>
            <a:ext cx="36382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CubeIndex</a:t>
            </a:r>
            <a:r>
              <a:rPr lang="en-US" b="1" dirty="0" smtClean="0"/>
              <a:t>  = v</a:t>
            </a:r>
            <a:r>
              <a:rPr lang="en-US" b="1" baseline="-25000" dirty="0" smtClean="0"/>
              <a:t>7</a:t>
            </a:r>
            <a:r>
              <a:rPr lang="en-US" b="1" dirty="0" smtClean="0"/>
              <a:t>v</a:t>
            </a:r>
            <a:r>
              <a:rPr lang="en-US" b="1" baseline="-25000" dirty="0"/>
              <a:t>6</a:t>
            </a:r>
            <a:r>
              <a:rPr lang="en-US" b="1" dirty="0" smtClean="0"/>
              <a:t>v</a:t>
            </a:r>
            <a:r>
              <a:rPr lang="en-US" b="1" baseline="-25000" dirty="0" smtClean="0"/>
              <a:t>5</a:t>
            </a:r>
            <a:r>
              <a:rPr lang="en-US" b="1" dirty="0" smtClean="0"/>
              <a:t>v</a:t>
            </a:r>
            <a:r>
              <a:rPr lang="en-US" b="1" baseline="-25000" dirty="0" smtClean="0"/>
              <a:t>4</a:t>
            </a:r>
            <a:r>
              <a:rPr lang="en-US" b="1" dirty="0" smtClean="0"/>
              <a:t>v</a:t>
            </a:r>
            <a:r>
              <a:rPr lang="en-US" b="1" baseline="-25000" dirty="0" smtClean="0"/>
              <a:t>3</a:t>
            </a:r>
            <a:r>
              <a:rPr lang="en-US" b="1" dirty="0" smtClean="0"/>
              <a:t>v</a:t>
            </a:r>
            <a:r>
              <a:rPr lang="en-US" b="1" baseline="-25000" dirty="0" smtClean="0"/>
              <a:t>2</a:t>
            </a:r>
            <a:r>
              <a:rPr lang="en-US" b="1" dirty="0" smtClean="0"/>
              <a:t>v</a:t>
            </a:r>
            <a:r>
              <a:rPr lang="en-US" b="1" baseline="-25000" dirty="0" smtClean="0"/>
              <a:t>1</a:t>
            </a:r>
            <a:r>
              <a:rPr lang="en-US" b="1" dirty="0" smtClean="0"/>
              <a:t>v</a:t>
            </a:r>
            <a:r>
              <a:rPr lang="en-US" b="1" baseline="-25000" dirty="0" smtClean="0"/>
              <a:t>0</a:t>
            </a:r>
            <a:endParaRPr lang="en-US" b="1" baseline="-25000" dirty="0"/>
          </a:p>
          <a:p>
            <a:endParaRPr lang="en-US" baseline="-25000" dirty="0"/>
          </a:p>
        </p:txBody>
      </p:sp>
      <p:cxnSp>
        <p:nvCxnSpPr>
          <p:cNvPr id="12" name="Straight Arrow Connector 11"/>
          <p:cNvCxnSpPr>
            <a:stCxn id="8" idx="2"/>
            <a:endCxn id="15" idx="0"/>
          </p:cNvCxnSpPr>
          <p:nvPr/>
        </p:nvCxnSpPr>
        <p:spPr>
          <a:xfrm flipH="1">
            <a:off x="1048318" y="4953000"/>
            <a:ext cx="1058612" cy="316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5967" y="526946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Edge Table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8" idx="2"/>
            <a:endCxn id="23" idx="0"/>
          </p:cNvCxnSpPr>
          <p:nvPr/>
        </p:nvCxnSpPr>
        <p:spPr>
          <a:xfrm>
            <a:off x="2106930" y="4953000"/>
            <a:ext cx="851015" cy="322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06402" y="527527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Triangle Table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4876801" y="1747116"/>
            <a:ext cx="1752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29400" y="156245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Isovalue</a:t>
            </a:r>
            <a:r>
              <a:rPr lang="en-US" dirty="0" smtClean="0">
                <a:solidFill>
                  <a:srgbClr val="C00000"/>
                </a:solidFill>
              </a:rPr>
              <a:t> = 255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2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Cubes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58496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edgeTable</a:t>
            </a:r>
            <a:r>
              <a:rPr lang="en-US" b="1" dirty="0" smtClean="0"/>
              <a:t>[256</a:t>
            </a:r>
            <a:r>
              <a:rPr lang="en-US" b="1" dirty="0"/>
              <a:t>]</a:t>
            </a:r>
            <a:r>
              <a:rPr lang="en-US" dirty="0"/>
              <a:t>={ 0x0 , 0x109, 0x203, 0x30a, 0x406, 0x50f, 0x605, 0x70c, 0x80c, 0x905, 0xa0f, 0xb06, 0xc0a, 0xd03, 0xe09, 0xf00, 0x190, 0x99 , 0x393, 0x29a</a:t>
            </a:r>
            <a:r>
              <a:rPr lang="en-US" dirty="0" smtClean="0"/>
              <a:t>,….}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13586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12-bit elements: determines which edges contain a triangle vertex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49" y="4099056"/>
            <a:ext cx="5496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triTable</a:t>
            </a:r>
            <a:r>
              <a:rPr lang="en-US" dirty="0"/>
              <a:t>[256][16] = </a:t>
            </a:r>
            <a:endParaRPr lang="en-US" dirty="0" smtClean="0"/>
          </a:p>
          <a:p>
            <a:r>
              <a:rPr lang="en-US" dirty="0" smtClean="0"/>
              <a:t>{{-</a:t>
            </a:r>
            <a:r>
              <a:rPr lang="en-US" dirty="0"/>
              <a:t>1, -1, -1, -1, -1, -1, -1, -1, -1, -1, -1, -1, -1, -1, -1, -1}, 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/>
              <a:t>0, 8, 3, -1, -1, -1, -1, -1, -1, -1, -1, -1, -1, -1, -1, -1}, 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/>
              <a:t>0, 1, 9, -1, -1, -1, -1, -1, -1, -1, -1, -1, -1, -1, -1, -1</a:t>
            </a:r>
            <a:r>
              <a:rPr lang="en-US" dirty="0" smtClean="0"/>
              <a:t>},</a:t>
            </a:r>
          </a:p>
          <a:p>
            <a:r>
              <a:rPr lang="en-US" dirty="0" smtClean="0"/>
              <a:t>….}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4249" y="557281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Determines the triangles orientation within a cube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100" name="Picture 4" descr="http://paulbourke.net/geometry/polygonise/polygoni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10319"/>
            <a:ext cx="4392637" cy="2311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00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Cubes </a:t>
            </a:r>
            <a:r>
              <a:rPr lang="en-US" dirty="0" smtClean="0"/>
              <a:t>Resolution Effect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5" t="22183" r="10150" b="25172"/>
          <a:stretch/>
        </p:blipFill>
        <p:spPr bwMode="auto">
          <a:xfrm>
            <a:off x="3048000" y="3747578"/>
            <a:ext cx="2900750" cy="248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811" y="622979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 Slices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t="18807" r="54649" b="33721"/>
          <a:stretch/>
        </p:blipFill>
        <p:spPr bwMode="auto">
          <a:xfrm>
            <a:off x="6019800" y="1388437"/>
            <a:ext cx="2946738" cy="2345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8" t="22752" r="14428" b="27447"/>
          <a:stretch/>
        </p:blipFill>
        <p:spPr bwMode="auto">
          <a:xfrm>
            <a:off x="152400" y="1388436"/>
            <a:ext cx="2854642" cy="2345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7288" y="374757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113 Slices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49590" y="374757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Slices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2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Cubes Output (56 Slices)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606416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Noisy Contours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5400" y="160641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Filtered Contours</a:t>
            </a:r>
            <a:endParaRPr lang="en-US" sz="2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t="21025" r="12852" b="27732"/>
          <a:stretch/>
        </p:blipFill>
        <p:spPr bwMode="auto">
          <a:xfrm>
            <a:off x="749544" y="2161639"/>
            <a:ext cx="2667000" cy="2219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5" t="22183" r="10150" b="25172"/>
          <a:stretch/>
        </p:blipFill>
        <p:spPr bwMode="auto">
          <a:xfrm>
            <a:off x="5117123" y="2147571"/>
            <a:ext cx="2612536" cy="2247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C:\Users\Yasmin\Dropbox\Computer Graphics Modelling Project\cartel-mesh generation\images\s_c_slices00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0" t="12734" r="20516" b="10246"/>
          <a:stretch/>
        </p:blipFill>
        <p:spPr bwMode="auto">
          <a:xfrm>
            <a:off x="1357540" y="4593831"/>
            <a:ext cx="1519311" cy="14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smin\Dropbox\Computer Graphics Modelling Project\cartel-mesh generation\images - Copy\s_c_slices000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9242" r="19555" b="14694"/>
          <a:stretch/>
        </p:blipFill>
        <p:spPr bwMode="auto">
          <a:xfrm>
            <a:off x="5555420" y="4593830"/>
            <a:ext cx="1625010" cy="14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8340" y="51427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Slice # 6</a:t>
            </a:r>
            <a:endParaRPr lang="en-US" dirty="0"/>
          </a:p>
        </p:txBody>
      </p:sp>
      <p:pic>
        <p:nvPicPr>
          <p:cNvPr id="11" name="Picture 2" descr="C:\Users\Yasmin\Dropbox\Computer Graphics Modelling Project\cartel-mesh generation\images\s_c_slices00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0" t="12734" r="20516" b="10246"/>
          <a:stretch/>
        </p:blipFill>
        <p:spPr bwMode="auto">
          <a:xfrm>
            <a:off x="1447800" y="4593830"/>
            <a:ext cx="1519311" cy="14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Yasmin\Dropbox\Computer Graphics Modelling Project\cartel-mesh generation\images - Copy\s_c_slices000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9242" r="19555" b="14694"/>
          <a:stretch/>
        </p:blipFill>
        <p:spPr bwMode="auto">
          <a:xfrm>
            <a:off x="5645680" y="4593829"/>
            <a:ext cx="1625010" cy="14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4833437" y="5327450"/>
            <a:ext cx="54510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1"/>
          </p:cNvCxnSpPr>
          <p:nvPr/>
        </p:nvCxnSpPr>
        <p:spPr>
          <a:xfrm flipH="1">
            <a:off x="3244940" y="5327451"/>
            <a:ext cx="5334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1145</TotalTime>
  <Words>705</Words>
  <Application>Microsoft Office PowerPoint</Application>
  <PresentationFormat>On-screen Show (4:3)</PresentationFormat>
  <Paragraphs>137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Civic</vt:lpstr>
      <vt:lpstr>Surface Construction from 3D Ultrasound Data</vt:lpstr>
      <vt:lpstr>Outline</vt:lpstr>
      <vt:lpstr>Project Goal</vt:lpstr>
      <vt:lpstr>Introduction</vt:lpstr>
      <vt:lpstr>Overall Steps</vt:lpstr>
      <vt:lpstr>Marching Cubes</vt:lpstr>
      <vt:lpstr>Marching Cubes</vt:lpstr>
      <vt:lpstr>Marching Cubes Resolution Effect</vt:lpstr>
      <vt:lpstr>Marching Cubes Output (56 Slices)</vt:lpstr>
      <vt:lpstr>Adaptive Re-meshing</vt:lpstr>
      <vt:lpstr>Adaptive Re-meshing</vt:lpstr>
      <vt:lpstr>Adaptive Re-meshing</vt:lpstr>
      <vt:lpstr>Adaptive Re-meshing</vt:lpstr>
      <vt:lpstr>Results</vt:lpstr>
      <vt:lpstr>Results Analysis</vt:lpstr>
      <vt:lpstr>Limitations</vt:lpstr>
      <vt:lpstr>Resources and Tools</vt:lpstr>
      <vt:lpstr>Discussion</vt:lpstr>
      <vt:lpstr>Segmentation &amp; Construction Methods Used</vt:lpstr>
      <vt:lpstr>Results and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Yasmin Halwani</dc:creator>
  <cp:lastModifiedBy>Caris</cp:lastModifiedBy>
  <cp:revision>63</cp:revision>
  <dcterms:created xsi:type="dcterms:W3CDTF">2014-12-01T00:33:50Z</dcterms:created>
  <dcterms:modified xsi:type="dcterms:W3CDTF">2014-12-15T21:15:01Z</dcterms:modified>
</cp:coreProperties>
</file>